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728192"/>
          </a:xfrm>
        </p:spPr>
        <p:txBody>
          <a:bodyPr/>
          <a:lstStyle/>
          <a:p>
            <a:r>
              <a:rPr lang="ru-RU" sz="4400" b="1" dirty="0" smtClean="0"/>
              <a:t>МУЗЫКАЛЬНО-ДИДАКТИЧЕСКИЕ ИГРЫ  ДЛЯ ДЕТЕЙ 2-4 лет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Прядко</a:t>
            </a:r>
            <a:r>
              <a:rPr lang="ru-RU" dirty="0" smtClean="0"/>
              <a:t> Ксения Викторовна</a:t>
            </a:r>
          </a:p>
          <a:p>
            <a:pPr algn="r"/>
            <a:r>
              <a:rPr lang="ru-RU" dirty="0" smtClean="0"/>
              <a:t>Музыкальный руководитель</a:t>
            </a:r>
          </a:p>
          <a:p>
            <a:pPr algn="r"/>
            <a:r>
              <a:rPr lang="ru-RU" dirty="0" smtClean="0"/>
              <a:t>МКДОУ Аннинский </a:t>
            </a:r>
            <a:r>
              <a:rPr lang="ru-RU" dirty="0" err="1" smtClean="0"/>
              <a:t>д\с</a:t>
            </a:r>
            <a:r>
              <a:rPr lang="ru-RU" dirty="0" smtClean="0"/>
              <a:t> «Росток» ОРВ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Буратино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000" dirty="0" smtClean="0">
                <a:solidFill>
                  <a:schemeClr val="tx1"/>
                </a:solidFill>
              </a:rPr>
              <a:t>Коробка, на ней нарисован Буратино. С боковой стороны коробка открывается, туда вставляются кар­точки с красочными иллюстрациями к различным программ­ным песням и пьесам (елочка, паровоз, машина, санки, кукла, флажок и т. д.), знакомым детям.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Воспитатель объясняет детям, что к ним в гости приехал Буратино и привез с собой песни, а какие — дети сами должны отгадать. Музыкальный руководитель проигрывает про­изведения, дети отгадывают. Для проверки ответа из коробки достают соответствующую картинку. Например, исполняется песня «Елочка» М. </a:t>
            </a:r>
            <a:r>
              <a:rPr lang="ru-RU" sz="2000" dirty="0" err="1" smtClean="0">
                <a:solidFill>
                  <a:schemeClr val="tx1"/>
                </a:solidFill>
              </a:rPr>
              <a:t>Красева</a:t>
            </a:r>
            <a:r>
              <a:rPr lang="ru-RU" sz="2000" dirty="0" smtClean="0">
                <a:solidFill>
                  <a:schemeClr val="tx1"/>
                </a:solidFill>
              </a:rPr>
              <a:t>, ребенок достает карточку с изображе­нием новогодней елки, или звучит мелодия песни «Паровоз» 3. </a:t>
            </a:r>
            <a:r>
              <a:rPr lang="ru-RU" sz="2000" dirty="0" err="1" smtClean="0">
                <a:solidFill>
                  <a:schemeClr val="tx1"/>
                </a:solidFill>
              </a:rPr>
              <a:t>Компанейца</a:t>
            </a:r>
            <a:r>
              <a:rPr lang="ru-RU" sz="2000" dirty="0" smtClean="0">
                <a:solidFill>
                  <a:schemeClr val="tx1"/>
                </a:solidFill>
              </a:rPr>
              <a:t> — из коробки достают картинку паровоза и т. д.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Игра может проводиться на музыкальном занятии с целью закрепления программных музыкальных произведений.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/>
          <a:lstStyle/>
          <a:p>
            <a:r>
              <a:rPr lang="ru-RU" sz="3200" b="1" i="1" dirty="0" smtClean="0"/>
              <a:t>Игры для развития чувства ритма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Прогулка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1800" dirty="0" smtClean="0">
                <a:solidFill>
                  <a:schemeClr val="tx1"/>
                </a:solidFill>
              </a:rPr>
              <a:t>Музыкальные молоточки по числу игра­ющих.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Ход игры. </a:t>
            </a:r>
            <a:r>
              <a:rPr lang="ru-RU" sz="1800" dirty="0" smtClean="0">
                <a:solidFill>
                  <a:schemeClr val="tx1"/>
                </a:solidFill>
              </a:rPr>
              <a:t>Дети рассаживаются полукругом. «Сейчас, дети, пойдем с в</a:t>
            </a:r>
            <a:r>
              <a:rPr lang="ru-RU" sz="1800" dirty="0" smtClean="0">
                <a:solidFill>
                  <a:schemeClr val="tx1"/>
                </a:solidFill>
              </a:rPr>
              <a:t>ами </a:t>
            </a:r>
            <a:r>
              <a:rPr lang="ru-RU" sz="1800" dirty="0" smtClean="0">
                <a:solidFill>
                  <a:schemeClr val="tx1"/>
                </a:solidFill>
              </a:rPr>
              <a:t>на прогулку, но она необычная, мы будем гулять в группе, а помогать нам будут музыкальные молоточки. Вот мы с вами спускаемся по лестнице»,— педагог медленно ударяет молоточком по ладони. Дети повторяют такой же ритмический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рисунок. «А теперь мы вышли на улицу,— продолжает воспи­татель,— светит солнышко, все обрадовались и побежали. Вот так!»— частыми ударами передает бег. Дети повторяют. «Таня взяла мяч и стала медленно ударять им о землю»,— воспита­тель вновь медленно ударяет молоточком. Дети повторяют. «Ос­тальные дети стали быстро прыгать. Скок, скок»,— быстро уда­ряет молоточком. Дети повторяют. «Но вдруг на небе появи­лась туча, закрыла солнышко, и пошел дождь. Сначала это были маленькие редкие капли, а потом начался сильный ливень»,— воспитатель постепенно ускоряет ритм ударов молоточком. Дети повторяют. «Испугались ребята и побежали в детский сад»,— быстро и ритмично ударяет молоточком.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 игре может принимать участие подгруппа детей и вся группа. Желательно проводить игру в часы досуга.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87611"/>
          </a:xfrm>
        </p:spPr>
        <p:txBody>
          <a:bodyPr/>
          <a:lstStyle/>
          <a:p>
            <a:r>
              <a:rPr lang="ru-RU" sz="3200" b="1" i="1" dirty="0" smtClean="0"/>
              <a:t>Игры для развития чувства ритма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К нам гости пришли  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000" dirty="0" smtClean="0">
                <a:solidFill>
                  <a:schemeClr val="tx1"/>
                </a:solidFill>
              </a:rPr>
              <a:t>Игрушки бибабо (медведь, зайчик, ло­шадка, птичка), бубен, металлофон, музыкальный молоточек, колокольчик.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Воспитатель предлагает детям подойти к нему: «Дети, сегодня к нам в гости должны прийти игрушки». </a:t>
            </a:r>
            <a:r>
              <a:rPr lang="ru-RU" sz="2000" dirty="0" smtClean="0">
                <a:solidFill>
                  <a:schemeClr val="tx1"/>
                </a:solidFill>
              </a:rPr>
              <a:t>Слышится </a:t>
            </a:r>
            <a:r>
              <a:rPr lang="ru-RU" sz="2000" dirty="0" smtClean="0">
                <a:solidFill>
                  <a:schemeClr val="tx1"/>
                </a:solidFill>
              </a:rPr>
              <a:t>стук в дверь. Воспитатель подходит к двери и незаметно надевает на руку мишку: «Здравствуйте, дети, я пришел к вам в гости, чтобы с вами играть и плясать. Лена, сыграй мне на бубне, я попляшу». Девочка медленно ударяет в бубен, мишка в руках воспитателя ритмично переступает с ноги на ногу. Дети хлопают.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Аналогичным образом воспитатель обыгрывает приход других игрушек. Зайчик прыгает под быстрые удары молоточком на </a:t>
            </a:r>
            <a:r>
              <a:rPr lang="ru-RU" sz="2000" dirty="0" smtClean="0">
                <a:solidFill>
                  <a:schemeClr val="tx1"/>
                </a:solidFill>
              </a:rPr>
              <a:t>металлофоне</a:t>
            </a:r>
            <a:r>
              <a:rPr lang="ru-RU" sz="2000" dirty="0" smtClean="0">
                <a:solidFill>
                  <a:schemeClr val="tx1"/>
                </a:solidFill>
              </a:rPr>
              <a:t>, лошадка скачет под четкие ритмические удары </a:t>
            </a:r>
            <a:r>
              <a:rPr lang="ru-RU" sz="2000" dirty="0" smtClean="0">
                <a:solidFill>
                  <a:schemeClr val="tx1"/>
                </a:solidFill>
              </a:rPr>
              <a:t>музыкального   </a:t>
            </a:r>
            <a:r>
              <a:rPr lang="ru-RU" sz="2000" dirty="0" smtClean="0">
                <a:solidFill>
                  <a:schemeClr val="tx1"/>
                </a:solidFill>
              </a:rPr>
              <a:t>молоточка,   птичка   летит   под   звон   колокольчика.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Игра проводится со всеми детьми в свободное от занятий время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31627"/>
          </a:xfrm>
        </p:spPr>
        <p:txBody>
          <a:bodyPr/>
          <a:lstStyle/>
          <a:p>
            <a:r>
              <a:rPr lang="ru-RU" sz="3200" b="1" i="1" dirty="0" smtClean="0"/>
              <a:t>Игры для развития чувства ритма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Что делают дети?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400" dirty="0" smtClean="0">
                <a:solidFill>
                  <a:schemeClr val="tx1"/>
                </a:solidFill>
              </a:rPr>
              <a:t>Карточки (по числу играющих), на одной половине которых изображены дети (они поют, маршируют, спят), вторая половина пустая; фишки 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400" dirty="0" smtClean="0">
                <a:solidFill>
                  <a:schemeClr val="tx1"/>
                </a:solidFill>
              </a:rPr>
              <a:t>Детям раздают по одной карточке. Педагог испол­няет знакомые музыкальные произведения (можно в грамзаписи): «Колыбельную» А. Гречанинова, «Баю-бай» В. Витлина, «Марш» Э. </a:t>
            </a:r>
            <a:r>
              <a:rPr lang="ru-RU" sz="2400" dirty="0" err="1" smtClean="0">
                <a:solidFill>
                  <a:schemeClr val="tx1"/>
                </a:solidFill>
              </a:rPr>
              <a:t>Парлова</a:t>
            </a:r>
            <a:r>
              <a:rPr lang="ru-RU" sz="2400" dirty="0" smtClean="0">
                <a:solidFill>
                  <a:schemeClr val="tx1"/>
                </a:solidFill>
              </a:rPr>
              <a:t>, любую песню (которую знают и поют дети). Тот, кто узнал музыкальное произведение, закрывает фишкой пустую половину карты.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Игра сначала проводится на занятии, а затем в свободное от занятий время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31627"/>
          </a:xfrm>
        </p:spPr>
        <p:txBody>
          <a:bodyPr/>
          <a:lstStyle/>
          <a:p>
            <a:r>
              <a:rPr lang="ru-RU" sz="3200" b="1" i="1" dirty="0" smtClean="0"/>
              <a:t>Игры для развития чувства ритма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Зайцы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Игровой  материал.   </a:t>
            </a:r>
            <a:r>
              <a:rPr lang="ru-RU" sz="2400" dirty="0" smtClean="0">
                <a:solidFill>
                  <a:schemeClr val="tx1"/>
                </a:solidFill>
              </a:rPr>
              <a:t>На   планшете   изображены   лес,   поляна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центре сделаны разрезы, куда могут вставляться картинки —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«Зайцы спят», «Зайцы пляшут</a:t>
            </a:r>
            <a:r>
              <a:rPr lang="ru-RU" sz="2400" dirty="0" smtClean="0">
                <a:solidFill>
                  <a:schemeClr val="tx1"/>
                </a:solidFill>
              </a:rPr>
              <a:t>».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400" dirty="0" smtClean="0">
                <a:solidFill>
                  <a:schemeClr val="tx1"/>
                </a:solidFill>
              </a:rPr>
              <a:t>Воспитатель предлагает детям пойти погулять на полянку, нарисованную на картинке: «Здесь живут маленькие зайчики, а что они делают, вы узнаете сами, когда услышите музыку».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' Звучит мелодия колыбельной или танцевальной музыки. Де­ти определяют ее и по просьбе воспитателя вставляют соот­ветствующую картинку в прорези на планшете. Если ребенок узнал музыкальное произведение, дети аплодируют.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/>
          <a:lstStyle/>
          <a:p>
            <a:r>
              <a:rPr lang="ru-RU" sz="3200" b="1" i="1" dirty="0" smtClean="0"/>
              <a:t>Игры для развития тембрового слуха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Нам игрушки принесли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200" dirty="0" smtClean="0">
                <a:solidFill>
                  <a:schemeClr val="tx1"/>
                </a:solidFill>
              </a:rPr>
              <a:t>Музыкальные игрушки: дудочка, коло­кольчик, музыкальный молоточек; кошка (мягкая игрушка); ко­робка.</a:t>
            </a:r>
          </a:p>
          <a:p>
            <a:r>
              <a:rPr lang="ru-RU" sz="2200" i="1" dirty="0" smtClean="0">
                <a:solidFill>
                  <a:schemeClr val="tx1"/>
                </a:solidFill>
              </a:rPr>
              <a:t>Код игры. </a:t>
            </a:r>
            <a:r>
              <a:rPr lang="ru-RU" sz="2200" dirty="0" smtClean="0">
                <a:solidFill>
                  <a:schemeClr val="tx1"/>
                </a:solidFill>
              </a:rPr>
              <a:t>Воспитатель берет коробку, перевязанную лентой, достает оттуда кошку и поет песню «Серенькая кошечка» В. Витлина. Затем говорит, что в коробке лежат еще музыкаль­ные игрушки, которые кошка даст детям, если они узнают их по звучанию.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Педагог незаметно от детей (за небольшой ширмой) играет на музыкальных игрушках. Дети узнают их. Кошка дает игруш­ки ребенку, тот звенит колокольчиком (постукивает музыкаль­ным молоточком, играет на дудочке). Затем кошка передает игрушку другому ребенку. Одна и та же дудочка не передается, желательно иметь их несколько.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Игру можно провести на праздничном утреннике или в часы досуга.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31627"/>
          </a:xfrm>
        </p:spPr>
        <p:txBody>
          <a:bodyPr/>
          <a:lstStyle/>
          <a:p>
            <a:r>
              <a:rPr lang="ru-RU" sz="3200" b="1" i="1" dirty="0" smtClean="0"/>
              <a:t>Игры для развития тембрового слуха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Колпачки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dirty="0" smtClean="0">
                <a:solidFill>
                  <a:schemeClr val="tx1"/>
                </a:solidFill>
              </a:rPr>
              <a:t>Три красочных бумажных колпачка, дет­ские музыкальные инструменты: губная гармошка, металлофон, балалайка.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Ход игры. </a:t>
            </a:r>
            <a:r>
              <a:rPr lang="ru-RU" dirty="0" smtClean="0">
                <a:solidFill>
                  <a:schemeClr val="tx1"/>
                </a:solidFill>
              </a:rPr>
              <a:t>Подгруппа детей сидит полукругом, перед ними стол, на нем под колпаками лежат музыкальные инструменты. Воспитатель вызывает к столу ребенка и предлагает ему по­вернуться спиной и отгадать, на чем он будет играть. Для проверки ответа разрешается заглянуть под колпачок.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Игра проводится в свободное от занятий время.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831627"/>
          </a:xfrm>
        </p:spPr>
        <p:txBody>
          <a:bodyPr/>
          <a:lstStyle/>
          <a:p>
            <a:r>
              <a:rPr lang="ru-RU" sz="3200" b="1" i="1" dirty="0" smtClean="0"/>
              <a:t>Игры для развития тембрового слуха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Наш оркестр	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400" dirty="0" smtClean="0">
                <a:solidFill>
                  <a:schemeClr val="tx1"/>
                </a:solidFill>
              </a:rPr>
              <a:t>Детские музыкальные игрушки и инстру­менты (домры, балалайки, дудочки, колокольчики, бубны, уголь­ники), большая коробка.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400" dirty="0" smtClean="0">
                <a:solidFill>
                  <a:schemeClr val="tx1"/>
                </a:solidFill>
              </a:rPr>
              <a:t>Педагог говорит детям, что в детский сад пришла посылка, показывает ее, достает музыкальные инструменты и раз­дает их детям (предварительное знакомство с каждым инструмен­том проводится на музыкальном занятии). Все играют на этих инструментах так, как им хочется.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Эта игровая ситуация может быть использована на </a:t>
            </a:r>
            <a:r>
              <a:rPr lang="ru-RU" sz="2400" dirty="0" smtClean="0">
                <a:solidFill>
                  <a:schemeClr val="tx1"/>
                </a:solidFill>
              </a:rPr>
              <a:t>утреннике</a:t>
            </a:r>
            <a:r>
              <a:rPr lang="ru-RU" sz="2400" dirty="0" smtClean="0">
                <a:solidFill>
                  <a:schemeClr val="tx1"/>
                </a:solidFill>
              </a:rPr>
              <a:t>. После «творческой» игры детей воспитатель предлагает послушать, как играет оркестр детей старшей группы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Где мои детки?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1600" dirty="0" smtClean="0">
                <a:solidFill>
                  <a:schemeClr val="tx1"/>
                </a:solidFill>
              </a:rPr>
              <a:t>Четыре больших карточки и несколько маленьких (по числу играющих). На больших карточках изобра­жены гусь, утка, курица, птица; на маленьких — утята, гусята, цыплята, птенчики в гнездышке.</a:t>
            </a:r>
          </a:p>
          <a:p>
            <a:r>
              <a:rPr lang="ru-RU" sz="1600" i="1" dirty="0" smtClean="0">
                <a:solidFill>
                  <a:schemeClr val="tx1"/>
                </a:solidFill>
              </a:rPr>
              <a:t>Ход игры. </a:t>
            </a:r>
            <a:r>
              <a:rPr lang="ru-RU" sz="1600" dirty="0" smtClean="0">
                <a:solidFill>
                  <a:schemeClr val="tx1"/>
                </a:solidFill>
              </a:rPr>
              <a:t>Дети сидят полукругом напротив воспитателя, у каж­дого по одной маленькой карточке. Воспитатель предлагает по­играть и начинает рассказ: «В одном дворе жили курица с цыплятами, гусь с гусятами, утка с утятами, а на дереве в гнездышке птица с птенчиками. Однажды подул сильный ветер. Пошел дождь, и все спрятались. Мамы-птицы потеряли своих детей. Первой стала звать своих детей утка (показывает картин­ку) : «Где мои утята, милые ребята? Кря-кря!» (поет на </a:t>
            </a:r>
            <a:r>
              <a:rPr lang="ru-RU" sz="1600" i="1" dirty="0" smtClean="0">
                <a:solidFill>
                  <a:schemeClr val="tx1"/>
                </a:solidFill>
              </a:rPr>
              <a:t>ре </a:t>
            </a:r>
            <a:r>
              <a:rPr lang="ru-RU" sz="1600" dirty="0" smtClean="0">
                <a:solidFill>
                  <a:schemeClr val="tx1"/>
                </a:solidFill>
              </a:rPr>
              <a:t>первой октавы).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Дети, у которых на карточках изображены утята, подни­мают их и отвечают: «Кря-кря, мы здесь» (поют на звуке </a:t>
            </a:r>
            <a:r>
              <a:rPr lang="ru-RU" sz="1600" i="1" dirty="0" smtClean="0">
                <a:solidFill>
                  <a:schemeClr val="tx1"/>
                </a:solidFill>
              </a:rPr>
              <a:t>ля </a:t>
            </a:r>
            <a:r>
              <a:rPr lang="ru-RU" sz="1600" dirty="0" smtClean="0">
                <a:solidFill>
                  <a:schemeClr val="tx1"/>
                </a:solidFill>
              </a:rPr>
              <a:t>вто­рой октавы).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Воспитатель забирает у ребят карточки и продолжает: «Обра­довалась уточка, что нашла своих утят. Вышла мама-курица и тоже стала звать своих детей: «Где мои цыплята, милые ребята? </a:t>
            </a:r>
            <a:r>
              <a:rPr lang="ru-RU" sz="1600" dirty="0" err="1" smtClean="0">
                <a:solidFill>
                  <a:schemeClr val="tx1"/>
                </a:solidFill>
              </a:rPr>
              <a:t>Ко-ко</a:t>
            </a:r>
            <a:r>
              <a:rPr lang="ru-RU" sz="1600" dirty="0" smtClean="0">
                <a:solidFill>
                  <a:schemeClr val="tx1"/>
                </a:solidFill>
              </a:rPr>
              <a:t>!» (поет на </a:t>
            </a:r>
            <a:r>
              <a:rPr lang="ru-RU" sz="1600" i="1" dirty="0" smtClean="0">
                <a:solidFill>
                  <a:schemeClr val="tx1"/>
                </a:solidFill>
              </a:rPr>
              <a:t>ре </a:t>
            </a:r>
            <a:r>
              <a:rPr lang="ru-RU" sz="1600" dirty="0" smtClean="0">
                <a:solidFill>
                  <a:schemeClr val="tx1"/>
                </a:solidFill>
              </a:rPr>
              <a:t>первой октавы). Игра продолжает­ся, пока все птицы не найдут своих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Чудесный мешочек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000" dirty="0" smtClean="0">
                <a:solidFill>
                  <a:schemeClr val="tx1"/>
                </a:solidFill>
              </a:rPr>
              <a:t>Небольшой мешочек, красиво оформленный аппликацией. В нем игрушки: мишка, заяц, птичка, кошка, пе­тушок. Можно использовать персонажи из кукольного </a:t>
            </a:r>
            <a:r>
              <a:rPr lang="ru-RU" sz="2000" dirty="0" smtClean="0">
                <a:solidFill>
                  <a:schemeClr val="tx1"/>
                </a:solidFill>
              </a:rPr>
              <a:t>театра.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000" dirty="0" smtClean="0">
                <a:solidFill>
                  <a:schemeClr val="tx1"/>
                </a:solidFill>
              </a:rPr>
              <a:t>Участвует вся группа. «Дети,— говорит воспита­тель,— к нам на занятие пришли гости. Но где же они спрятались? Может быть, здесь? (Показывает мешочек.) Сейчас мы послу­шаем музыку и узнаем, кто там». Музыкальный руководитель проигрывает мелодии знакомых детям произведений: «Петушок»— русская народная мелодия, «Серенькая кошечка» В. Витлина, «Воробушки» М. </a:t>
            </a:r>
            <a:r>
              <a:rPr lang="ru-RU" sz="2000" dirty="0" err="1" smtClean="0">
                <a:solidFill>
                  <a:schemeClr val="tx1"/>
                </a:solidFill>
              </a:rPr>
              <a:t>Красева</a:t>
            </a:r>
            <a:r>
              <a:rPr lang="ru-RU" sz="2000" dirty="0" smtClean="0">
                <a:solidFill>
                  <a:schemeClr val="tx1"/>
                </a:solidFill>
              </a:rPr>
              <a:t>, «Медведь» В. </a:t>
            </a:r>
            <a:r>
              <a:rPr lang="ru-RU" sz="2000" dirty="0" err="1" smtClean="0">
                <a:solidFill>
                  <a:schemeClr val="tx1"/>
                </a:solidFill>
              </a:rPr>
              <a:t>Ребикова</a:t>
            </a:r>
            <a:r>
              <a:rPr lang="ru-RU" sz="2000" dirty="0" smtClean="0">
                <a:solidFill>
                  <a:schemeClr val="tx1"/>
                </a:solidFill>
              </a:rPr>
              <a:t> и др. Дети узнают музыку, кто-либо из них достает из мешочка соответст­вующую игрушку и показывает всем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Подумай и отгадай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dirty="0" smtClean="0">
                <a:solidFill>
                  <a:schemeClr val="tx1"/>
                </a:solidFill>
              </a:rPr>
              <a:t>Карточки (по числу играющих), на кото­рых изображены медведь, зайчик, птичка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Ход игры. </a:t>
            </a:r>
            <a:r>
              <a:rPr lang="ru-RU" dirty="0" smtClean="0">
                <a:solidFill>
                  <a:schemeClr val="tx1"/>
                </a:solidFill>
              </a:rPr>
              <a:t>Детям раздают по одной карточке. На фортепиано или в грамзаписи звучит мелодия: «Зайчик» М. </a:t>
            </a:r>
            <a:r>
              <a:rPr lang="ru-RU" dirty="0" err="1" smtClean="0">
                <a:solidFill>
                  <a:schemeClr val="tx1"/>
                </a:solidFill>
              </a:rPr>
              <a:t>Старокадомского</a:t>
            </a:r>
            <a:r>
              <a:rPr lang="ru-RU" dirty="0" smtClean="0">
                <a:solidFill>
                  <a:schemeClr val="tx1"/>
                </a:solidFill>
              </a:rPr>
              <a:t>, «Медведь» В. </a:t>
            </a:r>
            <a:r>
              <a:rPr lang="ru-RU" dirty="0" err="1" smtClean="0">
                <a:solidFill>
                  <a:schemeClr val="tx1"/>
                </a:solidFill>
              </a:rPr>
              <a:t>Ребикова</a:t>
            </a:r>
            <a:r>
              <a:rPr lang="ru-RU" dirty="0" smtClean="0">
                <a:solidFill>
                  <a:schemeClr val="tx1"/>
                </a:solidFill>
              </a:rPr>
              <a:t>, «Воробушки» М. </a:t>
            </a:r>
            <a:r>
              <a:rPr lang="ru-RU" dirty="0" err="1" smtClean="0">
                <a:solidFill>
                  <a:schemeClr val="tx1"/>
                </a:solidFill>
              </a:rPr>
              <a:t>Красева</a:t>
            </a:r>
            <a:r>
              <a:rPr lang="ru-RU" dirty="0" smtClean="0">
                <a:solidFill>
                  <a:schemeClr val="tx1"/>
                </a:solidFill>
              </a:rPr>
              <a:t>, Дети узнают мелодию и поднимают нужную карточку. Например, после песни «Медведь» В. </a:t>
            </a:r>
            <a:r>
              <a:rPr lang="ru-RU" dirty="0" err="1" smtClean="0">
                <a:solidFill>
                  <a:schemeClr val="tx1"/>
                </a:solidFill>
              </a:rPr>
              <a:t>Ребикова</a:t>
            </a:r>
            <a:r>
              <a:rPr lang="ru-RU" dirty="0" smtClean="0">
                <a:solidFill>
                  <a:schemeClr val="tx1"/>
                </a:solidFill>
              </a:rPr>
              <a:t> поднимают карточку с изображением медведя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886700" cy="435133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Птицы и птенчики  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dirty="0" smtClean="0">
                <a:solidFill>
                  <a:schemeClr val="tx1"/>
                </a:solidFill>
              </a:rPr>
              <a:t>Лесенка из трех ступенек, металлофон, игрушки    (3—4    большие    птицы    и    3—4    </a:t>
            </a:r>
            <a:r>
              <a:rPr lang="ru-RU" dirty="0" smtClean="0">
                <a:solidFill>
                  <a:schemeClr val="tx1"/>
                </a:solidFill>
              </a:rPr>
              <a:t>птенчика).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Ход игры. </a:t>
            </a:r>
            <a:r>
              <a:rPr lang="ru-RU" dirty="0" smtClean="0">
                <a:solidFill>
                  <a:schemeClr val="tx1"/>
                </a:solidFill>
              </a:rPr>
              <a:t>Участвует подгруппа детей. У каждого ребенка по одной игрушке. Воспитатель играет на металлофоне низкие и   высокие  звуки,  например,  </a:t>
            </a:r>
            <a:r>
              <a:rPr lang="ru-RU" i="1" dirty="0" smtClean="0">
                <a:solidFill>
                  <a:schemeClr val="tx1"/>
                </a:solidFill>
              </a:rPr>
              <a:t>до  </a:t>
            </a:r>
            <a:r>
              <a:rPr lang="ru-RU" dirty="0" smtClean="0">
                <a:solidFill>
                  <a:schemeClr val="tx1"/>
                </a:solidFill>
              </a:rPr>
              <a:t>второй  октавы.  Дети,  которые  держат птенчиков, должны выйти и поставить игрушки на верх­нюю ступеньку. Затем звучит </a:t>
            </a:r>
            <a:r>
              <a:rPr lang="en-US" dirty="0" smtClean="0">
                <a:solidFill>
                  <a:schemeClr val="tx1"/>
                </a:solidFill>
              </a:rPr>
              <a:t>do</a:t>
            </a:r>
            <a:r>
              <a:rPr lang="ru-RU" dirty="0" smtClean="0">
                <a:solidFill>
                  <a:schemeClr val="tx1"/>
                </a:solidFill>
              </a:rPr>
              <a:t> первой октавы, дети ставят больших птиц на нижнюю ступеньку.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Курица и цыплята</a:t>
            </a:r>
            <a:endParaRPr lang="ru-RU" sz="2200" dirty="0" smtClean="0">
              <a:solidFill>
                <a:schemeClr val="tx1"/>
              </a:solidFill>
            </a:endParaRPr>
          </a:p>
          <a:p>
            <a:r>
              <a:rPr lang="ru-RU" sz="22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200" dirty="0" smtClean="0">
                <a:solidFill>
                  <a:schemeClr val="tx1"/>
                </a:solidFill>
              </a:rPr>
              <a:t>Домик, кукла Маша, металлофон. Все раскладывается на столе. У детей в руках игрушечные птицы (курица и цыплята).</a:t>
            </a:r>
          </a:p>
          <a:p>
            <a:r>
              <a:rPr lang="ru-RU" sz="22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200" dirty="0" smtClean="0">
                <a:solidFill>
                  <a:schemeClr val="tx1"/>
                </a:solidFill>
              </a:rPr>
              <a:t>Дети рассаживаются вокруг стола. Воспитатель берет куклу и говорит: «В этом домике живет кукла Маша, у нее есть много кур и цыплят. Их пора кормить, но они разбежа­лись. Маша, позови своих кур. Послушайте, ребята* кого зовет Маша», играет на металлофоне </a:t>
            </a:r>
            <a:r>
              <a:rPr lang="ru-RU" sz="2200" i="1" dirty="0" smtClean="0">
                <a:solidFill>
                  <a:schemeClr val="tx1"/>
                </a:solidFill>
              </a:rPr>
              <a:t>ре </a:t>
            </a:r>
            <a:r>
              <a:rPr lang="ru-RU" sz="2200" dirty="0" smtClean="0">
                <a:solidFill>
                  <a:schemeClr val="tx1"/>
                </a:solidFill>
              </a:rPr>
              <a:t>второй октавы. Дети с цыпля­тами в руках встают и ставят их перед Машей. Кукла кормит птиц. Воспитатель просит детей спеть тоненьким голосом, как цыплята, «пи-пи-пи». Затем кукла Маша зовет кур — воспита­тель играет на металлофоне </a:t>
            </a:r>
            <a:r>
              <a:rPr lang="ru-RU" sz="2200" i="1" dirty="0" smtClean="0">
                <a:solidFill>
                  <a:schemeClr val="tx1"/>
                </a:solidFill>
              </a:rPr>
              <a:t>ре </a:t>
            </a:r>
            <a:r>
              <a:rPr lang="ru-RU" sz="2200" dirty="0" smtClean="0">
                <a:solidFill>
                  <a:schemeClr val="tx1"/>
                </a:solidFill>
              </a:rPr>
              <a:t>первой октавы. Дети ставят фигурки кур на стол перед Машей и поют на этом же звуке «</a:t>
            </a:r>
            <a:r>
              <a:rPr lang="ru-RU" sz="2200" dirty="0" err="1" smtClean="0">
                <a:solidFill>
                  <a:schemeClr val="tx1"/>
                </a:solidFill>
              </a:rPr>
              <a:t>ко-ко-ко</a:t>
            </a:r>
            <a:r>
              <a:rPr lang="ru-RU" sz="2200" dirty="0" smtClean="0">
                <a:solidFill>
                  <a:schemeClr val="tx1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Угадай-ка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400" dirty="0" smtClean="0">
                <a:solidFill>
                  <a:schemeClr val="tx1"/>
                </a:solidFill>
              </a:rPr>
              <a:t>4—6 больших карточек — каждая разделе­на на две части. На первой половине изображен гусь, на вто­рой — гусенок (утка — утенок, кошка — котенок, корова — те­ленок и т.д.). Фишки — по две на карточку (рис. 9).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400" dirty="0" smtClean="0">
                <a:solidFill>
                  <a:schemeClr val="tx1"/>
                </a:solidFill>
              </a:rPr>
              <a:t>Игра проводится с подгруппой детей (4—6) за столом. У каждого одна карте и две фишки. Воспитатель произ­носит: «Га-га-га» (поет на </a:t>
            </a:r>
            <a:r>
              <a:rPr lang="ru-RU" sz="2400" i="1" dirty="0" smtClean="0">
                <a:solidFill>
                  <a:schemeClr val="tx1"/>
                </a:solidFill>
              </a:rPr>
              <a:t>ре </a:t>
            </a:r>
            <a:r>
              <a:rPr lang="ru-RU" sz="2400" dirty="0" smtClean="0">
                <a:solidFill>
                  <a:schemeClr val="tx1"/>
                </a:solidFill>
              </a:rPr>
              <a:t>первой октавы). Дети, у которых на карточке изображен гусь, должны закрыть его фишкой. Воспи­татель произносит: «Га-га-га» (поет на </a:t>
            </a:r>
            <a:r>
              <a:rPr lang="ru-RU" sz="2400" i="1" dirty="0" smtClean="0">
                <a:solidFill>
                  <a:schemeClr val="tx1"/>
                </a:solidFill>
              </a:rPr>
              <a:t>ля </a:t>
            </a:r>
            <a:r>
              <a:rPr lang="ru-RU" sz="2400" dirty="0" smtClean="0">
                <a:solidFill>
                  <a:schemeClr val="tx1"/>
                </a:solidFill>
              </a:rPr>
              <a:t>первой октавы), дети закрывают фишкой картинку с гусенком.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Найди игрушку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2400" dirty="0" smtClean="0">
                <a:solidFill>
                  <a:schemeClr val="tx1"/>
                </a:solidFill>
              </a:rPr>
              <a:t>Игрушки, соответствующие содержанию песен: зайчик, медведь, кошечка, петушок и т. д.; проигрыватель с пластинками программных произведений.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Ход игры. </a:t>
            </a:r>
            <a:r>
              <a:rPr lang="ru-RU" sz="2400" dirty="0" smtClean="0">
                <a:solidFill>
                  <a:schemeClr val="tx1"/>
                </a:solidFill>
              </a:rPr>
              <a:t>Игрушки лежат на столе. Полукругом сидят дети. Воспитатель предлагает послушать мелодию и выбрать (называет имя ребенка) соответствующую игрушку. Игра заканчивается, когда на столе не останется ни одной игрушки.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Игра может проводиться на занятии для закрепления знако­мых произведений и в свободное от занятий время (лучше во второй половине дня).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/>
              <a:t>Игра для развития </a:t>
            </a:r>
            <a:r>
              <a:rPr lang="ru-RU" sz="3200" b="1" i="1" dirty="0" err="1" smtClean="0"/>
              <a:t>звуковысотного</a:t>
            </a:r>
            <a:r>
              <a:rPr lang="ru-RU" sz="3200" b="1" i="1" dirty="0" smtClean="0"/>
              <a:t> слуха и закрепления программного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В лесу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i="1" dirty="0" smtClean="0">
                <a:solidFill>
                  <a:schemeClr val="tx1"/>
                </a:solidFill>
              </a:rPr>
              <a:t>Игровой материал. </a:t>
            </a:r>
            <a:r>
              <a:rPr lang="ru-RU" sz="1800" dirty="0" smtClean="0">
                <a:solidFill>
                  <a:schemeClr val="tx1"/>
                </a:solidFill>
              </a:rPr>
              <a:t>На планшете изображен лес; 2—3 дерева, пенек приклеены к картине средней своей частью по высоте. Этим как бы создается объемность и, кроме того, к одной половине елки (дерева, пенька) приклеен кармашек, в котором помещается фигурка зайчика (петушка, кошки, мишки и т.д.). Картонажная фигурка девочки ставится рядом с.лесом.</a:t>
            </a:r>
          </a:p>
          <a:p>
            <a:r>
              <a:rPr lang="ru-RU" sz="1800" i="1" dirty="0" smtClean="0">
                <a:solidFill>
                  <a:schemeClr val="tx1"/>
                </a:solidFill>
              </a:rPr>
              <a:t>Ход игры. </a:t>
            </a:r>
            <a:r>
              <a:rPr lang="ru-RU" sz="1800" dirty="0" smtClean="0">
                <a:solidFill>
                  <a:schemeClr val="tx1"/>
                </a:solidFill>
              </a:rPr>
              <a:t>«Дети, посмотрите, какой красивый лес,— говорит воспитатель.— Здесь березки, елочки. Девочка Таня пришла в лес собирать цветы и ягоды. А за деревом кто-то спрятался, наверное, какой-то зверек. Поможем Тане отгадать, кто там сидит. Послу­шайте песенку и отгадайте». На фортепиано или в грамзаписи исполняется, например, «Заинька», русская народная мелодия в обработке Н. Римского-Корсакова. Для проверки ответа ре­бенку разрешается заглянуть за дерево, где находится фигурка зайчика (картинка елки сгибается вдоль по центру, там кар­машек).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Игра проводится со всеми детьми и может быть исполь­зована на музыкальном занятии во время пения и слушания музыки.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91</Template>
  <TotalTime>8</TotalTime>
  <Words>2117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91</vt:lpstr>
      <vt:lpstr>МУЗЫКАЛЬНО-ДИДАКТИЧЕСКИЕ ИГРЫ  ДЛЯ ДЕТЕЙ 2-4 лет</vt:lpstr>
      <vt:lpstr>Игра для развития звуковысотного слуха и закрепления программного материала 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Игра для развития звуковысотного слуха и закрепления программного материала</vt:lpstr>
      <vt:lpstr>Игры для развития чувства ритма </vt:lpstr>
      <vt:lpstr>Игры для развития чувства ритма </vt:lpstr>
      <vt:lpstr>Игры для развития чувства ритма </vt:lpstr>
      <vt:lpstr>Игры для развития чувства ритма </vt:lpstr>
      <vt:lpstr>Игры для развития тембрового слуха  </vt:lpstr>
      <vt:lpstr>Игры для развития тембрового слуха  </vt:lpstr>
      <vt:lpstr>Игры для развития тембрового слуха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МУЗЫКАЛЬНО-ДИДАКТИЧЕСКИЕ ИГРЫ  ДЛЯ ДЕТЕЙ 2-4 лет</dc:title>
  <dc:creator>Компьютер</dc:creator>
  <cp:lastModifiedBy>Компьютер</cp:lastModifiedBy>
  <cp:revision>2</cp:revision>
  <dcterms:created xsi:type="dcterms:W3CDTF">2016-12-08T19:54:09Z</dcterms:created>
  <dcterms:modified xsi:type="dcterms:W3CDTF">2016-12-08T20:12:58Z</dcterms:modified>
</cp:coreProperties>
</file>